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258" r:id="rId2"/>
    <p:sldId id="259" r:id="rId3"/>
    <p:sldId id="262" r:id="rId4"/>
    <p:sldId id="264" r:id="rId5"/>
    <p:sldId id="270" r:id="rId6"/>
    <p:sldId id="263" r:id="rId7"/>
    <p:sldId id="271" r:id="rId8"/>
    <p:sldId id="272" r:id="rId9"/>
    <p:sldId id="273" r:id="rId10"/>
    <p:sldId id="274"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803"/>
    <a:srgbClr val="F5DE38"/>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c:v>
                </c:pt>
              </c:strCache>
            </c:strRef>
          </c:tx>
          <c:spPr>
            <a:solidFill>
              <a:schemeClr val="accent2"/>
            </a:solidFill>
          </c:spPr>
          <c:invertIfNegative val="0"/>
          <c:dPt>
            <c:idx val="1"/>
            <c:invertIfNegative val="0"/>
            <c:bubble3D val="0"/>
            <c:spPr>
              <a:solidFill>
                <a:srgbClr val="00B0F0"/>
              </a:solidFill>
            </c:spPr>
          </c:dPt>
          <c:dPt>
            <c:idx val="2"/>
            <c:invertIfNegative val="0"/>
            <c:bubble3D val="0"/>
            <c:spPr>
              <a:solidFill>
                <a:srgbClr val="00B050"/>
              </a:solidFill>
            </c:spPr>
          </c:dPt>
          <c:dPt>
            <c:idx val="3"/>
            <c:invertIfNegative val="0"/>
            <c:bubble3D val="0"/>
            <c:spPr>
              <a:solidFill>
                <a:srgbClr val="FFC000"/>
              </a:solidFill>
            </c:spPr>
          </c:dPt>
          <c:dPt>
            <c:idx val="4"/>
            <c:invertIfNegative val="0"/>
            <c:bubble3D val="0"/>
            <c:spPr>
              <a:solidFill>
                <a:schemeClr val="accent4"/>
              </a:solidFill>
            </c:spPr>
          </c:dPt>
          <c:cat>
            <c:strRef>
              <c:f>Sheet1!$A$2:$A$6</c:f>
              <c:strCache>
                <c:ptCount val="5"/>
                <c:pt idx="0">
                  <c:v>Cheese and tomato</c:v>
                </c:pt>
                <c:pt idx="1">
                  <c:v>Rosemary and olive</c:v>
                </c:pt>
                <c:pt idx="2">
                  <c:v>Red pepper and onion</c:v>
                </c:pt>
                <c:pt idx="3">
                  <c:v>Chilli and lime</c:v>
                </c:pt>
                <c:pt idx="4">
                  <c:v>Red onion and cheese</c:v>
                </c:pt>
              </c:strCache>
            </c:strRef>
          </c:cat>
          <c:val>
            <c:numRef>
              <c:f>Sheet1!$B$2:$B$6</c:f>
              <c:numCache>
                <c:formatCode>General</c:formatCode>
                <c:ptCount val="5"/>
                <c:pt idx="0">
                  <c:v>5</c:v>
                </c:pt>
                <c:pt idx="1">
                  <c:v>8</c:v>
                </c:pt>
                <c:pt idx="2">
                  <c:v>4</c:v>
                </c:pt>
                <c:pt idx="3">
                  <c:v>2</c:v>
                </c:pt>
                <c:pt idx="4">
                  <c:v>9</c:v>
                </c:pt>
              </c:numCache>
            </c:numRef>
          </c:val>
        </c:ser>
        <c:dLbls>
          <c:showLegendKey val="0"/>
          <c:showVal val="0"/>
          <c:showCatName val="0"/>
          <c:showSerName val="0"/>
          <c:showPercent val="0"/>
          <c:showBubbleSize val="0"/>
        </c:dLbls>
        <c:gapWidth val="150"/>
        <c:axId val="272766848"/>
        <c:axId val="272768384"/>
      </c:barChart>
      <c:catAx>
        <c:axId val="272766848"/>
        <c:scaling>
          <c:orientation val="minMax"/>
        </c:scaling>
        <c:delete val="0"/>
        <c:axPos val="b"/>
        <c:majorTickMark val="out"/>
        <c:minorTickMark val="none"/>
        <c:tickLblPos val="nextTo"/>
        <c:crossAx val="272768384"/>
        <c:crosses val="autoZero"/>
        <c:auto val="1"/>
        <c:lblAlgn val="ctr"/>
        <c:lblOffset val="100"/>
        <c:noMultiLvlLbl val="0"/>
      </c:catAx>
      <c:valAx>
        <c:axId val="272768384"/>
        <c:scaling>
          <c:orientation val="minMax"/>
        </c:scaling>
        <c:delete val="0"/>
        <c:axPos val="l"/>
        <c:majorGridlines/>
        <c:numFmt formatCode="General" sourceLinked="1"/>
        <c:majorTickMark val="out"/>
        <c:minorTickMark val="none"/>
        <c:tickLblPos val="nextTo"/>
        <c:crossAx val="2727668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Number of participants</c:v>
                </c:pt>
              </c:strCache>
            </c:strRef>
          </c:tx>
          <c:invertIfNegative val="0"/>
          <c:cat>
            <c:strRef>
              <c:f>Sheet1!$A$2:$A$6</c:f>
              <c:strCache>
                <c:ptCount val="5"/>
                <c:pt idx="0">
                  <c:v>Flatbread</c:v>
                </c:pt>
                <c:pt idx="1">
                  <c:v>Quiche</c:v>
                </c:pt>
                <c:pt idx="2">
                  <c:v>Frittata</c:v>
                </c:pt>
                <c:pt idx="3">
                  <c:v>Soup</c:v>
                </c:pt>
                <c:pt idx="4">
                  <c:v>Pizza</c:v>
                </c:pt>
              </c:strCache>
            </c:strRef>
          </c:cat>
          <c:val>
            <c:numRef>
              <c:f>Sheet1!$B$2:$B$6</c:f>
              <c:numCache>
                <c:formatCode>General</c:formatCode>
                <c:ptCount val="5"/>
                <c:pt idx="0">
                  <c:v>23</c:v>
                </c:pt>
                <c:pt idx="1">
                  <c:v>4</c:v>
                </c:pt>
                <c:pt idx="2">
                  <c:v>8</c:v>
                </c:pt>
                <c:pt idx="3">
                  <c:v>12</c:v>
                </c:pt>
                <c:pt idx="4">
                  <c:v>18</c:v>
                </c:pt>
              </c:numCache>
            </c:numRef>
          </c:val>
        </c:ser>
        <c:dLbls>
          <c:showLegendKey val="0"/>
          <c:showVal val="0"/>
          <c:showCatName val="0"/>
          <c:showSerName val="0"/>
          <c:showPercent val="0"/>
          <c:showBubbleSize val="0"/>
        </c:dLbls>
        <c:gapWidth val="150"/>
        <c:axId val="1851776"/>
        <c:axId val="1853696"/>
      </c:barChart>
      <c:catAx>
        <c:axId val="1851776"/>
        <c:scaling>
          <c:orientation val="minMax"/>
        </c:scaling>
        <c:delete val="0"/>
        <c:axPos val="l"/>
        <c:title>
          <c:tx>
            <c:rich>
              <a:bodyPr rot="-5400000" vert="horz"/>
              <a:lstStyle/>
              <a:p>
                <a:pPr>
                  <a:defRPr/>
                </a:pPr>
                <a:r>
                  <a:rPr lang="en-GB"/>
                  <a:t>Product</a:t>
                </a:r>
              </a:p>
            </c:rich>
          </c:tx>
          <c:layout/>
          <c:overlay val="0"/>
        </c:title>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1853696"/>
        <c:crosses val="autoZero"/>
        <c:auto val="1"/>
        <c:lblAlgn val="ctr"/>
        <c:lblOffset val="100"/>
        <c:noMultiLvlLbl val="0"/>
      </c:catAx>
      <c:valAx>
        <c:axId val="1853696"/>
        <c:scaling>
          <c:orientation val="minMax"/>
        </c:scaling>
        <c:delete val="0"/>
        <c:axPos val="b"/>
        <c:majorGridlines/>
        <c:title>
          <c:tx>
            <c:rich>
              <a:bodyPr/>
              <a:lstStyle/>
              <a:p>
                <a:pPr>
                  <a:defRPr/>
                </a:pPr>
                <a:r>
                  <a:rPr lang="en-GB"/>
                  <a:t>Number</a:t>
                </a:r>
                <a:r>
                  <a:rPr lang="en-GB" baseline="0"/>
                  <a:t> of participants</a:t>
                </a:r>
                <a:endParaRPr lang="en-GB"/>
              </a:p>
            </c:rich>
          </c:tx>
          <c:layout/>
          <c:overlay val="0"/>
        </c:title>
        <c:numFmt formatCode="General" sourceLinked="1"/>
        <c:majorTickMark val="out"/>
        <c:minorTickMark val="none"/>
        <c:tickLblPos val="nextTo"/>
        <c:crossAx val="1851776"/>
        <c:crosses val="autoZero"/>
        <c:crossBetween val="between"/>
      </c:valAx>
      <c:spPr>
        <a:ln>
          <a:solidFill>
            <a:srgbClr val="4F81BD"/>
          </a:solidFill>
        </a:ln>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B0CE33E-C9DB-4EBD-ADA8-B7C708DE670E}" type="datetimeFigureOut">
              <a:rPr lang="en-GB" smtClean="0"/>
              <a:t>21/12/2018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7B709F5-5FE0-4FE9-8B72-EBB745489C37}" type="slidenum">
              <a:rPr lang="en-GB" smtClean="0"/>
              <a:t>‹#›</a:t>
            </a:fld>
            <a:endParaRPr lang="en-GB"/>
          </a:p>
        </p:txBody>
      </p:sp>
    </p:spTree>
    <p:extLst>
      <p:ext uri="{BB962C8B-B14F-4D97-AF65-F5344CB8AC3E}">
        <p14:creationId xmlns:p14="http://schemas.microsoft.com/office/powerpoint/2010/main" val="24257156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8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05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86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43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91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95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42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67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66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1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927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520" y="5229200"/>
            <a:ext cx="9144000" cy="2119536"/>
          </a:xfrm>
        </p:spPr>
        <p:txBody>
          <a:bodyPr/>
          <a:lstStyle/>
          <a:p>
            <a:r>
              <a:rPr lang="en-GB" sz="2400" b="1" dirty="0" smtClean="0">
                <a:solidFill>
                  <a:schemeClr val="bg1"/>
                </a:solidFill>
                <a:latin typeface="Tahoma" panose="020B0604030504040204" pitchFamily="34" charset="0"/>
              </a:rPr>
              <a:t>Stage </a:t>
            </a:r>
            <a:r>
              <a:rPr lang="en-GB" sz="2400" b="1" dirty="0">
                <a:solidFill>
                  <a:schemeClr val="bg1"/>
                </a:solidFill>
                <a:latin typeface="Tahoma" panose="020B0604030504040204" pitchFamily="34" charset="0"/>
              </a:rPr>
              <a:t>5</a:t>
            </a:r>
            <a:r>
              <a:rPr lang="en-GB" sz="2400" b="1" dirty="0" smtClean="0">
                <a:solidFill>
                  <a:schemeClr val="bg1"/>
                </a:solidFill>
                <a:latin typeface="Tahoma" panose="020B0604030504040204" pitchFamily="34" charset="0"/>
              </a:rPr>
              <a:t>: Researching consumer preferences</a:t>
            </a:r>
            <a:endParaRPr lang="en-GB" b="1" dirty="0">
              <a:solidFill>
                <a:schemeClr val="bg1"/>
              </a:solidFill>
              <a:latin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229" y="404664"/>
            <a:ext cx="6258265" cy="4737140"/>
          </a:xfrm>
          <a:prstGeom prst="rect">
            <a:avLst/>
          </a:prstGeom>
        </p:spPr>
      </p:pic>
    </p:spTree>
    <p:extLst>
      <p:ext uri="{BB962C8B-B14F-4D97-AF65-F5344CB8AC3E}">
        <p14:creationId xmlns:p14="http://schemas.microsoft.com/office/powerpoint/2010/main" val="3384625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57286" y="908720"/>
            <a:ext cx="8194608" cy="5472608"/>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598959" y="1196752"/>
            <a:ext cx="7776864" cy="3539430"/>
          </a:xfrm>
          <a:prstGeom prst="rect">
            <a:avLst/>
          </a:prstGeom>
          <a:noFill/>
          <a:ln>
            <a:noFill/>
          </a:ln>
        </p:spPr>
        <p:txBody>
          <a:bodyPr wrap="square" rtlCol="0">
            <a:spAutoFit/>
          </a:bodyPr>
          <a:lstStyle/>
          <a:p>
            <a:pPr algn="ctr"/>
            <a:r>
              <a:rPr lang="en-GB" sz="2800" b="1" dirty="0" smtClean="0">
                <a:solidFill>
                  <a:srgbClr val="E85803"/>
                </a:solidFill>
                <a:latin typeface="Tahoma" panose="020B0604030504040204" pitchFamily="34" charset="0"/>
              </a:rPr>
              <a:t>Task 4: Making your final decision</a:t>
            </a:r>
          </a:p>
          <a:p>
            <a:pPr algn="ctr"/>
            <a:endParaRPr lang="en-GB" sz="1600" dirty="0">
              <a:latin typeface="Tahoma" panose="020B0604030504040204" pitchFamily="34" charset="0"/>
            </a:endParaRPr>
          </a:p>
          <a:p>
            <a:pPr algn="ctr"/>
            <a:r>
              <a:rPr lang="en-GB" dirty="0" smtClean="0">
                <a:latin typeface="Tahoma" panose="020B0604030504040204" pitchFamily="34" charset="0"/>
              </a:rPr>
              <a:t>Discuss your results with your group and make a final decision about the healthy lunchtime food product that you will produce.</a:t>
            </a:r>
          </a:p>
          <a:p>
            <a:pPr algn="ctr"/>
            <a:endParaRPr lang="en-GB" dirty="0" smtClean="0">
              <a:latin typeface="Tahoma" panose="020B0604030504040204" pitchFamily="34" charset="0"/>
            </a:endParaRPr>
          </a:p>
          <a:p>
            <a:pPr algn="ctr"/>
            <a:r>
              <a:rPr lang="en-GB" dirty="0" smtClean="0">
                <a:solidFill>
                  <a:srgbClr val="E85803"/>
                </a:solidFill>
                <a:latin typeface="Tahoma" panose="020B0604030504040204" pitchFamily="34" charset="0"/>
              </a:rPr>
              <a:t>You may choose the most popular product from your market research or you may wish to appeal to a specific group of participants (this is called a </a:t>
            </a:r>
            <a:r>
              <a:rPr lang="en-GB" b="1" dirty="0" smtClean="0">
                <a:solidFill>
                  <a:srgbClr val="E85803"/>
                </a:solidFill>
                <a:latin typeface="Tahoma" panose="020B0604030504040204" pitchFamily="34" charset="0"/>
              </a:rPr>
              <a:t>niche market</a:t>
            </a:r>
            <a:r>
              <a:rPr lang="en-GB" dirty="0" smtClean="0">
                <a:solidFill>
                  <a:srgbClr val="E85803"/>
                </a:solidFill>
                <a:latin typeface="Tahoma" panose="020B0604030504040204" pitchFamily="34" charset="0"/>
              </a:rPr>
              <a:t>). </a:t>
            </a:r>
            <a:endParaRPr lang="en-GB" dirty="0" smtClean="0">
              <a:solidFill>
                <a:srgbClr val="E85803"/>
              </a:solidFill>
              <a:latin typeface="Tahoma" panose="020B0604030504040204" pitchFamily="34" charset="0"/>
            </a:endParaRPr>
          </a:p>
          <a:p>
            <a:pPr algn="ctr"/>
            <a:endParaRPr lang="en-GB" dirty="0" smtClean="0">
              <a:solidFill>
                <a:srgbClr val="E85803"/>
              </a:solidFill>
              <a:latin typeface="Tahoma" panose="020B0604030504040204" pitchFamily="34" charset="0"/>
            </a:endParaRPr>
          </a:p>
          <a:p>
            <a:pPr algn="ctr"/>
            <a:r>
              <a:rPr lang="en-GB" dirty="0" smtClean="0">
                <a:latin typeface="Tahoma" panose="020B0604030504040204" pitchFamily="34" charset="0"/>
              </a:rPr>
              <a:t>For example, if your results showed that Year 4 boys stronger prefer tomato tartlets, you could decide to make that flavour and package and advertise your product in ways that you think would appeal to Year 4 boys</a:t>
            </a:r>
            <a:r>
              <a:rPr lang="en-GB" dirty="0" smtClean="0">
                <a:solidFill>
                  <a:srgbClr val="4F81BD"/>
                </a:solidFill>
                <a:latin typeface="Tahoma" panose="020B0604030504040204" pitchFamily="34" charset="0"/>
              </a:rPr>
              <a:t>.</a:t>
            </a:r>
            <a:endParaRPr lang="en-GB" dirty="0">
              <a:solidFill>
                <a:srgbClr val="4F81BD"/>
              </a:solidFill>
              <a:latin typeface="Tahoma" panose="020B060403050404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532" y="4747964"/>
            <a:ext cx="3323718" cy="216817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61223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043608" y="1052736"/>
            <a:ext cx="7056784" cy="4647426"/>
          </a:xfrm>
          <a:prstGeom prst="rect">
            <a:avLst/>
          </a:prstGeom>
          <a:noFill/>
          <a:ln>
            <a:noFill/>
          </a:ln>
        </p:spPr>
        <p:txBody>
          <a:bodyPr wrap="square" rtlCol="0">
            <a:spAutoFit/>
          </a:bodyPr>
          <a:lstStyle/>
          <a:p>
            <a:pPr algn="ctr"/>
            <a:r>
              <a:rPr lang="en-GB" sz="4000" b="1" dirty="0">
                <a:solidFill>
                  <a:srgbClr val="E85803"/>
                </a:solidFill>
                <a:latin typeface="Tahoma" panose="020B0604030504040204" pitchFamily="34" charset="0"/>
              </a:rPr>
              <a:t>Learning Objectives:</a:t>
            </a:r>
          </a:p>
          <a:p>
            <a:pPr marL="457200" indent="-457200" algn="ctr">
              <a:buFont typeface="Arial" panose="020B0604020202020204" pitchFamily="34" charset="0"/>
              <a:buChar char="•"/>
            </a:pPr>
            <a:r>
              <a:rPr lang="en-GB" sz="2000" dirty="0">
                <a:latin typeface="Tahoma" panose="020B0604030504040204" pitchFamily="34" charset="0"/>
              </a:rPr>
              <a:t>To </a:t>
            </a:r>
            <a:r>
              <a:rPr lang="en-GB" sz="2000" dirty="0" smtClean="0">
                <a:latin typeface="Tahoma" panose="020B0604030504040204" pitchFamily="34" charset="0"/>
              </a:rPr>
              <a:t>design and conduct a survey</a:t>
            </a:r>
          </a:p>
          <a:p>
            <a:pPr marL="457200" indent="-457200" algn="ctr">
              <a:buFont typeface="Arial" panose="020B0604020202020204" pitchFamily="34" charset="0"/>
              <a:buChar char="•"/>
            </a:pPr>
            <a:r>
              <a:rPr lang="en-GB" sz="2000" dirty="0" smtClean="0">
                <a:latin typeface="Tahoma" panose="020B0604030504040204" pitchFamily="34" charset="0"/>
              </a:rPr>
              <a:t>To </a:t>
            </a:r>
            <a:r>
              <a:rPr lang="en-GB" sz="2000" dirty="0">
                <a:latin typeface="Tahoma" panose="020B0604030504040204" pitchFamily="34" charset="0"/>
              </a:rPr>
              <a:t>present data in a </a:t>
            </a:r>
            <a:r>
              <a:rPr lang="en-GB" sz="2000" dirty="0" smtClean="0">
                <a:latin typeface="Tahoma" panose="020B0604030504040204" pitchFamily="34" charset="0"/>
              </a:rPr>
              <a:t>bar chart</a:t>
            </a:r>
          </a:p>
          <a:p>
            <a:pPr algn="ctr"/>
            <a:endParaRPr lang="en-GB" sz="2400" dirty="0" smtClean="0">
              <a:latin typeface="Tahoma" panose="020B0604030504040204" pitchFamily="34" charset="0"/>
            </a:endParaRPr>
          </a:p>
          <a:p>
            <a:pPr algn="ctr"/>
            <a:r>
              <a:rPr lang="en-GB" sz="2000" dirty="0" smtClean="0">
                <a:latin typeface="Tahoma" panose="020B0604030504040204" pitchFamily="34" charset="0"/>
              </a:rPr>
              <a:t>Market research is used by grown-up businesses to help them find out what their customers need and like.</a:t>
            </a:r>
          </a:p>
          <a:p>
            <a:pPr algn="ctr"/>
            <a:endParaRPr lang="en-GB" sz="2000" dirty="0" smtClean="0">
              <a:latin typeface="Tahoma" panose="020B0604030504040204" pitchFamily="34" charset="0"/>
            </a:endParaRPr>
          </a:p>
          <a:p>
            <a:pPr algn="ctr"/>
            <a:r>
              <a:rPr lang="en-GB" sz="2000" dirty="0" smtClean="0">
                <a:latin typeface="Tahoma" panose="020B0604030504040204" pitchFamily="34" charset="0"/>
              </a:rPr>
              <a:t>We can use it to find which flavour of tartlet or breakfast drink our customers would prefer.</a:t>
            </a:r>
          </a:p>
          <a:p>
            <a:pPr algn="ctr"/>
            <a:endParaRPr lang="en-GB" sz="2000" dirty="0" smtClean="0">
              <a:solidFill>
                <a:srgbClr val="4F81BD"/>
              </a:solidFill>
              <a:latin typeface="Tahoma" panose="020B0604030504040204" pitchFamily="34" charset="0"/>
            </a:endParaRPr>
          </a:p>
          <a:p>
            <a:pPr algn="ctr"/>
            <a:r>
              <a:rPr lang="en-GB" sz="2000" dirty="0" smtClean="0">
                <a:solidFill>
                  <a:srgbClr val="E85803"/>
                </a:solidFill>
                <a:latin typeface="Tahoma" panose="020B0604030504040204" pitchFamily="34" charset="0"/>
              </a:rPr>
              <a:t>Why do you think we need this information?</a:t>
            </a:r>
          </a:p>
          <a:p>
            <a:pPr algn="ctr"/>
            <a:endParaRPr lang="en-GB" sz="2000" dirty="0">
              <a:solidFill>
                <a:srgbClr val="4F81BD"/>
              </a:solidFill>
              <a:latin typeface="Tahoma" panose="020B0604030504040204" pitchFamily="34" charset="0"/>
            </a:endParaRPr>
          </a:p>
          <a:p>
            <a:pPr algn="ctr"/>
            <a:endParaRPr lang="en-GB" sz="2400" dirty="0">
              <a:solidFill>
                <a:srgbClr val="4F81BD"/>
              </a:solidFill>
              <a:latin typeface="Tahom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183" y="4928245"/>
            <a:ext cx="2909937" cy="19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16392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332655"/>
            <a:ext cx="8194608" cy="6059379"/>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68773" y="620688"/>
            <a:ext cx="7776864" cy="3600986"/>
          </a:xfrm>
          <a:prstGeom prst="rect">
            <a:avLst/>
          </a:prstGeom>
          <a:noFill/>
          <a:ln>
            <a:noFill/>
          </a:ln>
        </p:spPr>
        <p:txBody>
          <a:bodyPr wrap="square" rtlCol="0">
            <a:spAutoFit/>
          </a:bodyPr>
          <a:lstStyle/>
          <a:p>
            <a:pPr algn="ctr"/>
            <a:r>
              <a:rPr lang="en-GB" sz="3200" b="1" dirty="0">
                <a:solidFill>
                  <a:srgbClr val="E85803"/>
                </a:solidFill>
                <a:latin typeface="Tahoma" panose="020B0604030504040204" pitchFamily="34" charset="0"/>
              </a:rPr>
              <a:t>Market Research</a:t>
            </a:r>
          </a:p>
          <a:p>
            <a:pPr algn="ctr"/>
            <a:endParaRPr lang="en-GB" sz="1600" dirty="0">
              <a:solidFill>
                <a:srgbClr val="4F81BD"/>
              </a:solidFill>
              <a:latin typeface="Tahoma" panose="020B0604030504040204" pitchFamily="34" charset="0"/>
            </a:endParaRPr>
          </a:p>
          <a:p>
            <a:pPr algn="ctr"/>
            <a:r>
              <a:rPr lang="en-GB" dirty="0" smtClean="0">
                <a:latin typeface="Tahoma" panose="020B0604030504040204" pitchFamily="34" charset="0"/>
              </a:rPr>
              <a:t>For our survey, we need to ask a short question that can only be answered by selecting one of the possible answers.</a:t>
            </a:r>
          </a:p>
          <a:p>
            <a:pPr algn="ctr"/>
            <a:endParaRPr lang="en-GB" dirty="0">
              <a:latin typeface="Tahoma" panose="020B0604030504040204" pitchFamily="34" charset="0"/>
            </a:endParaRPr>
          </a:p>
          <a:p>
            <a:pPr algn="ctr"/>
            <a:r>
              <a:rPr lang="en-GB" dirty="0" smtClean="0">
                <a:solidFill>
                  <a:srgbClr val="E85803"/>
                </a:solidFill>
                <a:latin typeface="Tahoma" panose="020B0604030504040204" pitchFamily="34" charset="0"/>
              </a:rPr>
              <a:t>For example, which flavour of </a:t>
            </a:r>
            <a:r>
              <a:rPr lang="en-GB" dirty="0" smtClean="0">
                <a:solidFill>
                  <a:srgbClr val="E85803"/>
                </a:solidFill>
                <a:latin typeface="Tahoma" panose="020B0604030504040204" pitchFamily="34" charset="0"/>
              </a:rPr>
              <a:t>tartlet</a:t>
            </a:r>
            <a:r>
              <a:rPr lang="en-GB" dirty="0" smtClean="0">
                <a:solidFill>
                  <a:srgbClr val="E85803"/>
                </a:solidFill>
                <a:latin typeface="Tahoma" panose="020B0604030504040204" pitchFamily="34" charset="0"/>
              </a:rPr>
              <a:t> </a:t>
            </a:r>
            <a:r>
              <a:rPr lang="en-GB" dirty="0" smtClean="0">
                <a:solidFill>
                  <a:srgbClr val="E85803"/>
                </a:solidFill>
                <a:latin typeface="Tahoma" panose="020B0604030504040204" pitchFamily="34" charset="0"/>
              </a:rPr>
              <a:t>would</a:t>
            </a:r>
            <a:r>
              <a:rPr lang="en-GB" dirty="0">
                <a:solidFill>
                  <a:srgbClr val="E85803"/>
                </a:solidFill>
                <a:latin typeface="Tahoma" panose="020B0604030504040204" pitchFamily="34" charset="0"/>
              </a:rPr>
              <a:t> </a:t>
            </a:r>
            <a:r>
              <a:rPr lang="en-GB" dirty="0" smtClean="0">
                <a:solidFill>
                  <a:srgbClr val="E85803"/>
                </a:solidFill>
                <a:latin typeface="Tahoma" panose="020B0604030504040204" pitchFamily="34" charset="0"/>
              </a:rPr>
              <a:t>you prefer? Tomato and </a:t>
            </a:r>
            <a:r>
              <a:rPr lang="en-GB" dirty="0" smtClean="0">
                <a:solidFill>
                  <a:srgbClr val="E85803"/>
                </a:solidFill>
                <a:latin typeface="Tahoma" panose="020B0604030504040204" pitchFamily="34" charset="0"/>
              </a:rPr>
              <a:t>red pepper</a:t>
            </a:r>
            <a:r>
              <a:rPr lang="en-GB" dirty="0" smtClean="0">
                <a:solidFill>
                  <a:srgbClr val="E85803"/>
                </a:solidFill>
                <a:latin typeface="Tahoma" panose="020B0604030504040204" pitchFamily="34" charset="0"/>
              </a:rPr>
              <a:t> </a:t>
            </a:r>
            <a:r>
              <a:rPr lang="en-GB" dirty="0" smtClean="0">
                <a:solidFill>
                  <a:srgbClr val="E85803"/>
                </a:solidFill>
                <a:latin typeface="Tahoma" panose="020B0604030504040204" pitchFamily="34" charset="0"/>
              </a:rPr>
              <a:t>or </a:t>
            </a:r>
            <a:r>
              <a:rPr lang="en-GB" dirty="0" smtClean="0">
                <a:solidFill>
                  <a:srgbClr val="E85803"/>
                </a:solidFill>
                <a:latin typeface="Tahoma" panose="020B0604030504040204" pitchFamily="34" charset="0"/>
              </a:rPr>
              <a:t>mushroo</a:t>
            </a:r>
            <a:r>
              <a:rPr lang="en-GB" dirty="0">
                <a:solidFill>
                  <a:srgbClr val="E85803"/>
                </a:solidFill>
                <a:latin typeface="Tahoma" panose="020B0604030504040204" pitchFamily="34" charset="0"/>
              </a:rPr>
              <a:t>m</a:t>
            </a:r>
            <a:r>
              <a:rPr lang="en-GB" dirty="0" smtClean="0">
                <a:solidFill>
                  <a:srgbClr val="E85803"/>
                </a:solidFill>
                <a:latin typeface="Tahoma" panose="020B0604030504040204" pitchFamily="34" charset="0"/>
              </a:rPr>
              <a:t> </a:t>
            </a:r>
            <a:r>
              <a:rPr lang="en-GB" dirty="0" smtClean="0">
                <a:solidFill>
                  <a:srgbClr val="E85803"/>
                </a:solidFill>
                <a:latin typeface="Tahoma" panose="020B0604030504040204" pitchFamily="34" charset="0"/>
              </a:rPr>
              <a:t>and parsley?</a:t>
            </a:r>
          </a:p>
          <a:p>
            <a:pPr algn="ctr"/>
            <a:endParaRPr lang="en-GB" dirty="0">
              <a:latin typeface="Tahoma" panose="020B0604030504040204" pitchFamily="34" charset="0"/>
            </a:endParaRPr>
          </a:p>
          <a:p>
            <a:pPr algn="ctr"/>
            <a:r>
              <a:rPr lang="en-GB" dirty="0" smtClean="0">
                <a:latin typeface="Tahoma" panose="020B0604030504040204" pitchFamily="34" charset="0"/>
              </a:rPr>
              <a:t>By asking our participants to choose the food product option they would like the most out of your ideas, we will be able to decide if people will want to buy our products or not. This will help us make a final decision about what to make.</a:t>
            </a:r>
            <a:endParaRPr lang="en-GB" sz="2800" dirty="0">
              <a:latin typeface="Tahoma" panose="020B060403050404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214" y="4472574"/>
            <a:ext cx="3347875" cy="223191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07024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755576" y="1052736"/>
            <a:ext cx="7704856" cy="3785652"/>
          </a:xfrm>
          <a:prstGeom prst="rect">
            <a:avLst/>
          </a:prstGeom>
          <a:noFill/>
          <a:ln>
            <a:noFill/>
          </a:ln>
        </p:spPr>
        <p:txBody>
          <a:bodyPr wrap="square" rtlCol="0">
            <a:spAutoFit/>
          </a:bodyPr>
          <a:lstStyle/>
          <a:p>
            <a:pPr algn="ctr"/>
            <a:r>
              <a:rPr lang="en-GB" sz="3200" b="1" dirty="0" smtClean="0">
                <a:solidFill>
                  <a:srgbClr val="E85803"/>
                </a:solidFill>
                <a:latin typeface="Tahoma" panose="020B0604030504040204" pitchFamily="34" charset="0"/>
              </a:rPr>
              <a:t>Task 1: collecting data</a:t>
            </a:r>
            <a:endParaRPr lang="en-GB" sz="3200" b="1" dirty="0">
              <a:solidFill>
                <a:srgbClr val="E85803"/>
              </a:solidFill>
              <a:latin typeface="Tahoma" panose="020B0604030504040204" pitchFamily="34" charset="0"/>
            </a:endParaRPr>
          </a:p>
          <a:p>
            <a:pPr algn="ctr"/>
            <a:endParaRPr lang="en-GB" sz="1600" dirty="0">
              <a:latin typeface="Tahoma" panose="020B0604030504040204" pitchFamily="34" charset="0"/>
            </a:endParaRPr>
          </a:p>
          <a:p>
            <a:pPr algn="ctr"/>
            <a:r>
              <a:rPr lang="en-GB" sz="2000" dirty="0" smtClean="0">
                <a:latin typeface="Tahoma" panose="020B0604030504040204" pitchFamily="34" charset="0"/>
              </a:rPr>
              <a:t>Write your research question. For example: Which flavour of tartlet is the most popular with children in our class?</a:t>
            </a:r>
          </a:p>
          <a:p>
            <a:pPr algn="ctr"/>
            <a:endParaRPr lang="en-GB" sz="2000" dirty="0">
              <a:latin typeface="Tahoma" panose="020B0604030504040204" pitchFamily="34" charset="0"/>
            </a:endParaRPr>
          </a:p>
          <a:p>
            <a:pPr algn="ctr"/>
            <a:r>
              <a:rPr lang="en-GB" sz="2000" dirty="0" smtClean="0">
                <a:latin typeface="Tahoma" panose="020B0604030504040204" pitchFamily="34" charset="0"/>
              </a:rPr>
              <a:t>Ask as many children as possible and record your results using a tally chart.</a:t>
            </a:r>
          </a:p>
          <a:p>
            <a:pPr algn="ctr"/>
            <a:endParaRPr lang="en-GB" sz="2000" dirty="0">
              <a:solidFill>
                <a:srgbClr val="E85803"/>
              </a:solidFill>
              <a:latin typeface="Tahoma" panose="020B0604030504040204" pitchFamily="34" charset="0"/>
            </a:endParaRPr>
          </a:p>
          <a:p>
            <a:pPr algn="ctr"/>
            <a:r>
              <a:rPr lang="en-GB" sz="2000" dirty="0" smtClean="0">
                <a:solidFill>
                  <a:srgbClr val="E85803"/>
                </a:solidFill>
                <a:latin typeface="Tahoma" panose="020B0604030504040204" pitchFamily="34" charset="0"/>
              </a:rPr>
              <a:t>Think about your Year 3 learning: what is a tally chart?</a:t>
            </a:r>
          </a:p>
          <a:p>
            <a:pPr algn="ctr"/>
            <a:endParaRPr lang="en-GB" sz="2000" dirty="0">
              <a:solidFill>
                <a:srgbClr val="4F81BD"/>
              </a:solidFill>
              <a:latin typeface="Tahoma" panose="020B0604030504040204" pitchFamily="34" charset="0"/>
            </a:endParaRPr>
          </a:p>
          <a:p>
            <a:pPr algn="ctr"/>
            <a:endParaRPr lang="en-GB" sz="3200" dirty="0">
              <a:solidFill>
                <a:srgbClr val="4F81BD"/>
              </a:solidFill>
              <a:latin typeface="Tahoma" panose="020B060403050404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4397" y="4321496"/>
            <a:ext cx="3804756" cy="253650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479221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755576" y="1052736"/>
            <a:ext cx="7704856" cy="1384995"/>
          </a:xfrm>
          <a:prstGeom prst="rect">
            <a:avLst/>
          </a:prstGeom>
          <a:noFill/>
          <a:ln>
            <a:noFill/>
          </a:ln>
        </p:spPr>
        <p:txBody>
          <a:bodyPr wrap="square" rtlCol="0">
            <a:spAutoFit/>
          </a:bodyPr>
          <a:lstStyle/>
          <a:p>
            <a:pPr algn="ctr"/>
            <a:r>
              <a:rPr lang="en-GB" sz="3200" b="1" dirty="0" smtClean="0">
                <a:solidFill>
                  <a:srgbClr val="E85803"/>
                </a:solidFill>
                <a:latin typeface="Tahoma" panose="020B0604030504040204" pitchFamily="34" charset="0"/>
              </a:rPr>
              <a:t>Tally charts</a:t>
            </a:r>
            <a:endParaRPr lang="en-GB" sz="3200" b="1" dirty="0">
              <a:solidFill>
                <a:srgbClr val="E85803"/>
              </a:solidFill>
              <a:latin typeface="Tahoma" panose="020B0604030504040204" pitchFamily="34" charset="0"/>
            </a:endParaRPr>
          </a:p>
          <a:p>
            <a:pPr algn="ctr"/>
            <a:endParaRPr lang="en-GB" sz="2000" dirty="0">
              <a:solidFill>
                <a:srgbClr val="4F81BD"/>
              </a:solidFill>
              <a:latin typeface="Tahoma" panose="020B0604030504040204" pitchFamily="34" charset="0"/>
            </a:endParaRPr>
          </a:p>
          <a:p>
            <a:pPr algn="ctr"/>
            <a:endParaRPr lang="en-GB" sz="3200" dirty="0">
              <a:solidFill>
                <a:srgbClr val="4F81BD"/>
              </a:solidFill>
              <a:latin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14013703"/>
              </p:ext>
            </p:extLst>
          </p:nvPr>
        </p:nvGraphicFramePr>
        <p:xfrm>
          <a:off x="1446804" y="1766843"/>
          <a:ext cx="6264696" cy="2376265"/>
        </p:xfrm>
        <a:graphic>
          <a:graphicData uri="http://schemas.openxmlformats.org/drawingml/2006/table">
            <a:tbl>
              <a:tblPr firstRow="1" bandRow="1">
                <a:tableStyleId>{5C22544A-7EE6-4342-B048-85BDC9FD1C3A}</a:tableStyleId>
              </a:tblPr>
              <a:tblGrid>
                <a:gridCol w="3105926"/>
                <a:gridCol w="3158770"/>
              </a:tblGrid>
              <a:tr h="475253">
                <a:tc>
                  <a:txBody>
                    <a:bodyPr/>
                    <a:lstStyle/>
                    <a:p>
                      <a:pPr algn="ctr"/>
                      <a:r>
                        <a:rPr lang="en-GB" baseline="0" dirty="0" smtClean="0">
                          <a:latin typeface="Tahoma" panose="020B0604030504040204" pitchFamily="34" charset="0"/>
                        </a:rPr>
                        <a:t>Tartlet f</a:t>
                      </a:r>
                      <a:r>
                        <a:rPr lang="en-GB" dirty="0" smtClean="0">
                          <a:latin typeface="Tahoma" panose="020B0604030504040204" pitchFamily="34" charset="0"/>
                        </a:rPr>
                        <a:t>lavour</a:t>
                      </a:r>
                      <a:endParaRPr lang="en-GB" dirty="0">
                        <a:latin typeface="Tahoma" panose="020B0604030504040204" pitchFamily="34" charset="0"/>
                      </a:endParaRPr>
                    </a:p>
                  </a:txBody>
                  <a:tcPr/>
                </a:tc>
                <a:tc>
                  <a:txBody>
                    <a:bodyPr/>
                    <a:lstStyle/>
                    <a:p>
                      <a:pPr algn="ctr"/>
                      <a:r>
                        <a:rPr lang="en-GB" dirty="0" smtClean="0">
                          <a:latin typeface="Tahoma" panose="020B0604030504040204" pitchFamily="34" charset="0"/>
                        </a:rPr>
                        <a:t>Tally</a:t>
                      </a:r>
                      <a:endParaRPr lang="en-GB" dirty="0">
                        <a:latin typeface="Tahoma" panose="020B0604030504040204" pitchFamily="34" charset="0"/>
                      </a:endParaRPr>
                    </a:p>
                  </a:txBody>
                  <a:tcPr/>
                </a:tc>
              </a:tr>
              <a:tr h="475253">
                <a:tc>
                  <a:txBody>
                    <a:bodyPr/>
                    <a:lstStyle/>
                    <a:p>
                      <a:pPr algn="ctr"/>
                      <a:r>
                        <a:rPr lang="en-GB" dirty="0" smtClean="0">
                          <a:latin typeface="Tahoma" panose="020B0604030504040204" pitchFamily="34" charset="0"/>
                        </a:rPr>
                        <a:t>Tomato and red</a:t>
                      </a:r>
                      <a:r>
                        <a:rPr lang="en-GB" baseline="0" dirty="0" smtClean="0">
                          <a:latin typeface="Tahoma" panose="020B0604030504040204" pitchFamily="34" charset="0"/>
                        </a:rPr>
                        <a:t> pepper</a:t>
                      </a:r>
                      <a:endParaRPr lang="en-GB" dirty="0">
                        <a:latin typeface="Tahoma" panose="020B0604030504040204" pitchFamily="34" charset="0"/>
                      </a:endParaRPr>
                    </a:p>
                  </a:txBody>
                  <a:tcPr/>
                </a:tc>
                <a:tc>
                  <a:txBody>
                    <a:bodyPr/>
                    <a:lstStyle/>
                    <a:p>
                      <a:pPr algn="ctr"/>
                      <a:endParaRPr lang="en-GB" dirty="0"/>
                    </a:p>
                  </a:txBody>
                  <a:tcPr/>
                </a:tc>
              </a:tr>
              <a:tr h="475253">
                <a:tc>
                  <a:txBody>
                    <a:bodyPr/>
                    <a:lstStyle/>
                    <a:p>
                      <a:pPr algn="ctr"/>
                      <a:r>
                        <a:rPr lang="en-GB" dirty="0" smtClean="0">
                          <a:latin typeface="Tahoma" panose="020B0604030504040204" pitchFamily="34" charset="0"/>
                        </a:rPr>
                        <a:t>Spring</a:t>
                      </a:r>
                      <a:r>
                        <a:rPr lang="en-GB" baseline="0" dirty="0" smtClean="0">
                          <a:latin typeface="Tahoma" panose="020B0604030504040204" pitchFamily="34" charset="0"/>
                        </a:rPr>
                        <a:t> o</a:t>
                      </a:r>
                      <a:r>
                        <a:rPr lang="en-GB" dirty="0" smtClean="0">
                          <a:latin typeface="Tahoma" panose="020B0604030504040204" pitchFamily="34" charset="0"/>
                        </a:rPr>
                        <a:t>nion</a:t>
                      </a:r>
                      <a:r>
                        <a:rPr lang="en-GB" baseline="0" dirty="0" smtClean="0">
                          <a:latin typeface="Tahoma" panose="020B0604030504040204" pitchFamily="34" charset="0"/>
                        </a:rPr>
                        <a:t> and mushroom</a:t>
                      </a:r>
                      <a:endParaRPr lang="en-GB" dirty="0">
                        <a:latin typeface="Tahoma" panose="020B0604030504040204" pitchFamily="34" charset="0"/>
                      </a:endParaRPr>
                    </a:p>
                  </a:txBody>
                  <a:tcPr/>
                </a:tc>
                <a:tc>
                  <a:txBody>
                    <a:bodyPr/>
                    <a:lstStyle/>
                    <a:p>
                      <a:pPr algn="ctr"/>
                      <a:endParaRPr lang="en-GB"/>
                    </a:p>
                  </a:txBody>
                  <a:tcPr/>
                </a:tc>
              </a:tr>
              <a:tr h="475253">
                <a:tc>
                  <a:txBody>
                    <a:bodyPr/>
                    <a:lstStyle/>
                    <a:p>
                      <a:pPr algn="ctr"/>
                      <a:r>
                        <a:rPr lang="en-GB" dirty="0" smtClean="0">
                          <a:latin typeface="Tahoma" panose="020B0604030504040204" pitchFamily="34" charset="0"/>
                        </a:rPr>
                        <a:t>Ham and</a:t>
                      </a:r>
                      <a:r>
                        <a:rPr lang="en-GB" baseline="0" dirty="0" smtClean="0">
                          <a:latin typeface="Tahoma" panose="020B0604030504040204" pitchFamily="34" charset="0"/>
                        </a:rPr>
                        <a:t> chive</a:t>
                      </a:r>
                      <a:endParaRPr lang="en-GB" dirty="0">
                        <a:latin typeface="Tahoma" panose="020B0604030504040204" pitchFamily="34" charset="0"/>
                      </a:endParaRPr>
                    </a:p>
                  </a:txBody>
                  <a:tcPr/>
                </a:tc>
                <a:tc>
                  <a:txBody>
                    <a:bodyPr/>
                    <a:lstStyle/>
                    <a:p>
                      <a:pPr algn="ctr"/>
                      <a:endParaRPr lang="en-GB" dirty="0"/>
                    </a:p>
                  </a:txBody>
                  <a:tcPr/>
                </a:tc>
              </a:tr>
              <a:tr h="475253">
                <a:tc>
                  <a:txBody>
                    <a:bodyPr/>
                    <a:lstStyle/>
                    <a:p>
                      <a:pPr algn="ctr"/>
                      <a:r>
                        <a:rPr lang="en-GB" dirty="0" smtClean="0">
                          <a:latin typeface="Tahoma" panose="020B0604030504040204" pitchFamily="34" charset="0"/>
                        </a:rPr>
                        <a:t>Salmon and</a:t>
                      </a:r>
                      <a:r>
                        <a:rPr lang="en-GB" baseline="0" dirty="0" smtClean="0">
                          <a:latin typeface="Tahoma" panose="020B0604030504040204" pitchFamily="34" charset="0"/>
                        </a:rPr>
                        <a:t> watercress</a:t>
                      </a:r>
                      <a:endParaRPr lang="en-GB" dirty="0">
                        <a:latin typeface="Tahoma" panose="020B0604030504040204" pitchFamily="34" charset="0"/>
                      </a:endParaRPr>
                    </a:p>
                  </a:txBody>
                  <a:tcPr/>
                </a:tc>
                <a:tc>
                  <a:txBody>
                    <a:bodyPr/>
                    <a:lstStyle/>
                    <a:p>
                      <a:pPr algn="ctr"/>
                      <a:endParaRPr lang="en-GB" dirty="0"/>
                    </a:p>
                  </a:txBody>
                  <a:tcPr/>
                </a:tc>
              </a:tr>
            </a:tbl>
          </a:graphicData>
        </a:graphic>
      </p:graphicFrame>
      <p:sp>
        <p:nvSpPr>
          <p:cNvPr id="5" name="Freeform 4"/>
          <p:cNvSpPr/>
          <p:nvPr/>
        </p:nvSpPr>
        <p:spPr>
          <a:xfrm>
            <a:off x="5676405" y="2776846"/>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5807035" y="2776845"/>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5664530" y="2303813"/>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5582958" y="3250925"/>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5725460" y="3250925"/>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5885778" y="3250924"/>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996191" y="3250925"/>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5432537" y="3372252"/>
            <a:ext cx="795647" cy="71592"/>
          </a:xfrm>
          <a:custGeom>
            <a:avLst/>
            <a:gdLst>
              <a:gd name="connsiteX0" fmla="*/ 0 w 795647"/>
              <a:gd name="connsiteY0" fmla="*/ 71592 h 71592"/>
              <a:gd name="connsiteX1" fmla="*/ 59376 w 795647"/>
              <a:gd name="connsiteY1" fmla="*/ 59717 h 71592"/>
              <a:gd name="connsiteX2" fmla="*/ 142504 w 795647"/>
              <a:gd name="connsiteY2" fmla="*/ 35966 h 71592"/>
              <a:gd name="connsiteX3" fmla="*/ 308758 w 795647"/>
              <a:gd name="connsiteY3" fmla="*/ 24091 h 71592"/>
              <a:gd name="connsiteX4" fmla="*/ 795647 w 795647"/>
              <a:gd name="connsiteY4" fmla="*/ 340 h 71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47" h="71592">
                <a:moveTo>
                  <a:pt x="0" y="71592"/>
                </a:moveTo>
                <a:cubicBezTo>
                  <a:pt x="19792" y="67634"/>
                  <a:pt x="39795" y="64612"/>
                  <a:pt x="59376" y="59717"/>
                </a:cubicBezTo>
                <a:cubicBezTo>
                  <a:pt x="87334" y="52728"/>
                  <a:pt x="113975" y="40042"/>
                  <a:pt x="142504" y="35966"/>
                </a:cubicBezTo>
                <a:cubicBezTo>
                  <a:pt x="197505" y="28109"/>
                  <a:pt x="253362" y="28352"/>
                  <a:pt x="308758" y="24091"/>
                </a:cubicBezTo>
                <a:cubicBezTo>
                  <a:pt x="683180" y="-4711"/>
                  <a:pt x="497174" y="340"/>
                  <a:pt x="795647" y="3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xplosion 2 15"/>
          <p:cNvSpPr/>
          <p:nvPr/>
        </p:nvSpPr>
        <p:spPr>
          <a:xfrm rot="581627">
            <a:off x="-579025" y="3792335"/>
            <a:ext cx="4858346" cy="34659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05641" y="4846912"/>
            <a:ext cx="2808312" cy="1477328"/>
          </a:xfrm>
          <a:prstGeom prst="rect">
            <a:avLst/>
          </a:prstGeom>
          <a:noFill/>
        </p:spPr>
        <p:txBody>
          <a:bodyPr wrap="square" rtlCol="0">
            <a:spAutoFit/>
          </a:bodyPr>
          <a:lstStyle/>
          <a:p>
            <a:pPr algn="ctr"/>
            <a:r>
              <a:rPr lang="en-GB" dirty="0" smtClean="0">
                <a:solidFill>
                  <a:schemeClr val="bg1"/>
                </a:solidFill>
                <a:latin typeface="Tahoma" panose="020B0604030504040204" pitchFamily="34" charset="0"/>
              </a:rPr>
              <a:t>1. Draw a table with 2 columns. One is for your tartlet flavour ideas and the other is for how many children voted for them.</a:t>
            </a:r>
            <a:endParaRPr lang="en-GB" dirty="0">
              <a:solidFill>
                <a:schemeClr val="bg1"/>
              </a:solidFill>
              <a:latin typeface="Tahoma" panose="020B0604030504040204" pitchFamily="34" charset="0"/>
            </a:endParaRPr>
          </a:p>
        </p:txBody>
      </p:sp>
      <p:sp>
        <p:nvSpPr>
          <p:cNvPr id="19" name="Explosion 2 18"/>
          <p:cNvSpPr/>
          <p:nvPr/>
        </p:nvSpPr>
        <p:spPr>
          <a:xfrm rot="581627">
            <a:off x="4203169" y="3423697"/>
            <a:ext cx="5494276" cy="3963518"/>
          </a:xfrm>
          <a:prstGeom prst="irregularSeal2">
            <a:avLst/>
          </a:prstGeom>
          <a:solidFill>
            <a:srgbClr val="E858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004048" y="4653136"/>
            <a:ext cx="3456384" cy="1754326"/>
          </a:xfrm>
          <a:prstGeom prst="rect">
            <a:avLst/>
          </a:prstGeom>
          <a:noFill/>
        </p:spPr>
        <p:txBody>
          <a:bodyPr wrap="square" rtlCol="0">
            <a:spAutoFit/>
          </a:bodyPr>
          <a:lstStyle/>
          <a:p>
            <a:pPr algn="ctr"/>
            <a:r>
              <a:rPr lang="en-GB" dirty="0">
                <a:solidFill>
                  <a:schemeClr val="bg1"/>
                </a:solidFill>
                <a:latin typeface="Tahoma" panose="020B0604030504040204" pitchFamily="34" charset="0"/>
              </a:rPr>
              <a:t>2</a:t>
            </a:r>
            <a:r>
              <a:rPr lang="en-GB" dirty="0" smtClean="0">
                <a:solidFill>
                  <a:schemeClr val="bg1"/>
                </a:solidFill>
                <a:latin typeface="Tahoma" panose="020B0604030504040204" pitchFamily="34" charset="0"/>
              </a:rPr>
              <a:t>. Each time someone votes for a flavour, make a tally mark in the tally column.</a:t>
            </a:r>
          </a:p>
          <a:p>
            <a:pPr algn="ctr"/>
            <a:r>
              <a:rPr lang="en-GB" dirty="0" smtClean="0">
                <a:solidFill>
                  <a:schemeClr val="bg1"/>
                </a:solidFill>
                <a:latin typeface="Tahoma" panose="020B0604030504040204" pitchFamily="34" charset="0"/>
              </a:rPr>
              <a:t>For your fifth tally mark, draw your line through your first 4 tally marks. </a:t>
            </a:r>
            <a:endParaRPr lang="en-GB" dirty="0">
              <a:solidFill>
                <a:schemeClr val="bg1"/>
              </a:solidFill>
              <a:latin typeface="Tahoma" panose="020B0604030504040204"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5699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P spid="13" grpId="0" animBg="1"/>
      <p:bldP spid="14" grpId="0" animBg="1"/>
      <p:bldP spid="6" grpId="0" animBg="1"/>
      <p:bldP spid="16" grpId="0" animBg="1"/>
      <p:bldP spid="15" grpId="0"/>
      <p:bldP spid="19"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692696"/>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83568" y="980728"/>
            <a:ext cx="7704856" cy="3539430"/>
          </a:xfrm>
          <a:prstGeom prst="rect">
            <a:avLst/>
          </a:prstGeom>
          <a:noFill/>
          <a:ln>
            <a:noFill/>
          </a:ln>
        </p:spPr>
        <p:txBody>
          <a:bodyPr wrap="square" rtlCol="0">
            <a:spAutoFit/>
          </a:bodyPr>
          <a:lstStyle/>
          <a:p>
            <a:pPr algn="ctr"/>
            <a:r>
              <a:rPr lang="en-GB" sz="2800" b="1" dirty="0" smtClean="0">
                <a:solidFill>
                  <a:srgbClr val="E85803"/>
                </a:solidFill>
                <a:latin typeface="Tahoma" panose="020B0604030504040204" pitchFamily="34" charset="0"/>
              </a:rPr>
              <a:t>Task 2: Chocolate bar challenge!</a:t>
            </a:r>
          </a:p>
          <a:p>
            <a:pPr algn="ctr"/>
            <a:endParaRPr lang="en-GB" sz="1400" dirty="0">
              <a:latin typeface="Tahoma" panose="020B0604030504040204" pitchFamily="34" charset="0"/>
            </a:endParaRPr>
          </a:p>
          <a:p>
            <a:pPr algn="ctr"/>
            <a:r>
              <a:rPr lang="en-GB" dirty="0" smtClean="0">
                <a:latin typeface="Tahoma" panose="020B0604030504040204" pitchFamily="34" charset="0"/>
              </a:rPr>
              <a:t>Fill one of the squares on your chocolate box with a fact that you can remember about bar charts from Year 3.</a:t>
            </a:r>
          </a:p>
          <a:p>
            <a:pPr algn="ctr"/>
            <a:endParaRPr lang="en-GB" dirty="0">
              <a:latin typeface="Tahoma" panose="020B0604030504040204" pitchFamily="34" charset="0"/>
            </a:endParaRPr>
          </a:p>
          <a:p>
            <a:pPr algn="ctr"/>
            <a:r>
              <a:rPr lang="en-GB" dirty="0" smtClean="0">
                <a:solidFill>
                  <a:srgbClr val="E85803"/>
                </a:solidFill>
                <a:latin typeface="Tahoma" panose="020B0604030504040204" pitchFamily="34" charset="0"/>
              </a:rPr>
              <a:t>Move around the room and collect facts from your friends. When they tell you their fact, you must give them your fact and both of you can then add your new facts to your chocolate boxes.</a:t>
            </a:r>
          </a:p>
          <a:p>
            <a:pPr algn="ctr"/>
            <a:endParaRPr lang="en-GB" dirty="0">
              <a:latin typeface="Tahoma" panose="020B0604030504040204" pitchFamily="34" charset="0"/>
            </a:endParaRPr>
          </a:p>
          <a:p>
            <a:pPr algn="ctr"/>
            <a:r>
              <a:rPr lang="en-GB" dirty="0" smtClean="0">
                <a:latin typeface="Tahoma" panose="020B0604030504040204" pitchFamily="34" charset="0"/>
              </a:rPr>
              <a:t>Continue to swap facts with your classmates until your chocolate bar is full of delicious bar chart facts!</a:t>
            </a:r>
            <a:endParaRPr lang="en-GB" dirty="0">
              <a:latin typeface="Tahoma" panose="020B0604030504040204" pitchFamily="34" charset="0"/>
            </a:endParaRPr>
          </a:p>
          <a:p>
            <a:pPr algn="ctr"/>
            <a:endParaRPr lang="en-GB" sz="1600" dirty="0">
              <a:solidFill>
                <a:srgbClr val="4F81BD"/>
              </a:solidFill>
              <a:latin typeface="Tahoma" panose="020B0604030504040204" pitchFamily="34" charset="0"/>
            </a:endParaRPr>
          </a:p>
        </p:txBody>
      </p:sp>
      <p:sp>
        <p:nvSpPr>
          <p:cNvPr id="23" name="TextBox 22"/>
          <p:cNvSpPr txBox="1"/>
          <p:nvPr/>
        </p:nvSpPr>
        <p:spPr>
          <a:xfrm>
            <a:off x="6082615" y="5048349"/>
            <a:ext cx="2808312" cy="369332"/>
          </a:xfrm>
          <a:prstGeom prst="rect">
            <a:avLst/>
          </a:prstGeom>
          <a:noFill/>
        </p:spPr>
        <p:txBody>
          <a:bodyPr wrap="square" rtlCol="0">
            <a:spAutoFit/>
          </a:bodyPr>
          <a:lstStyle/>
          <a:p>
            <a:pPr algn="ctr"/>
            <a:r>
              <a:rPr lang="en-GB" dirty="0">
                <a:solidFill>
                  <a:schemeClr val="bg1"/>
                </a:solidFill>
                <a:latin typeface="Tahoma" panose="020B0604030504040204" pitchFamily="34" charset="0"/>
              </a:rPr>
              <a:t>3</a:t>
            </a:r>
            <a:r>
              <a:rPr lang="en-GB" dirty="0" smtClean="0">
                <a:solidFill>
                  <a:schemeClr val="bg1"/>
                </a:solidFill>
                <a:latin typeface="Tahoma" panose="020B0604030504040204" pitchFamily="34" charset="0"/>
              </a:rPr>
              <a:t>. Add a key.</a:t>
            </a:r>
            <a:endParaRPr lang="en-GB" dirty="0">
              <a:solidFill>
                <a:schemeClr val="bg1"/>
              </a:solidFill>
              <a:latin typeface="Tahoma" panose="020B0604030504040204" pitchFamily="34" charset="0"/>
            </a:endParaRPr>
          </a:p>
        </p:txBody>
      </p:sp>
      <p:pic>
        <p:nvPicPr>
          <p:cNvPr id="102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11853">
            <a:off x="2792426" y="3503592"/>
            <a:ext cx="3284411" cy="410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4189424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260648"/>
            <a:ext cx="8194608" cy="6048672"/>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726724" y="764704"/>
            <a:ext cx="7704856" cy="5201424"/>
          </a:xfrm>
          <a:prstGeom prst="rect">
            <a:avLst/>
          </a:prstGeom>
          <a:noFill/>
          <a:ln>
            <a:noFill/>
          </a:ln>
        </p:spPr>
        <p:txBody>
          <a:bodyPr wrap="square" rtlCol="0">
            <a:spAutoFit/>
          </a:bodyPr>
          <a:lstStyle/>
          <a:p>
            <a:pPr algn="ctr"/>
            <a:r>
              <a:rPr lang="en-GB" sz="2800" b="1" dirty="0" smtClean="0">
                <a:solidFill>
                  <a:srgbClr val="E85803"/>
                </a:solidFill>
                <a:latin typeface="Tahoma" panose="020B0604030504040204" pitchFamily="34" charset="0"/>
              </a:rPr>
              <a:t>Task 3: Drawing a bar </a:t>
            </a:r>
            <a:r>
              <a:rPr lang="en-GB" sz="2800" b="1" dirty="0" smtClean="0">
                <a:solidFill>
                  <a:srgbClr val="E85803"/>
                </a:solidFill>
                <a:latin typeface="Tahoma" panose="020B0604030504040204" pitchFamily="34" charset="0"/>
              </a:rPr>
              <a:t>chart</a:t>
            </a:r>
            <a:endParaRPr lang="en-GB" dirty="0">
              <a:solidFill>
                <a:srgbClr val="4F81BD"/>
              </a:solidFill>
              <a:latin typeface="Tahoma" panose="020B0604030504040204" pitchFamily="34" charset="0"/>
            </a:endParaRPr>
          </a:p>
          <a:p>
            <a:pPr marL="342900" indent="-342900" algn="ctr">
              <a:lnSpc>
                <a:spcPct val="150000"/>
              </a:lnSpc>
              <a:buFontTx/>
              <a:buChar char="-"/>
            </a:pPr>
            <a:r>
              <a:rPr lang="en-GB" sz="2400" dirty="0" smtClean="0">
                <a:latin typeface="Tahoma" panose="020B0604030504040204" pitchFamily="34" charset="0"/>
              </a:rPr>
              <a:t>All bars have equal widths.</a:t>
            </a:r>
          </a:p>
          <a:p>
            <a:pPr marL="342900" indent="-342900" algn="ctr">
              <a:lnSpc>
                <a:spcPct val="150000"/>
              </a:lnSpc>
              <a:buFontTx/>
              <a:buChar char="-"/>
            </a:pPr>
            <a:r>
              <a:rPr lang="en-GB" sz="2400" dirty="0" smtClean="0">
                <a:solidFill>
                  <a:srgbClr val="E85803"/>
                </a:solidFill>
                <a:latin typeface="Tahoma" panose="020B0604030504040204" pitchFamily="34" charset="0"/>
              </a:rPr>
              <a:t>There is a gap between each bar.</a:t>
            </a:r>
          </a:p>
          <a:p>
            <a:pPr marL="342900" indent="-342900" algn="ctr">
              <a:lnSpc>
                <a:spcPct val="150000"/>
              </a:lnSpc>
              <a:buFontTx/>
              <a:buChar char="-"/>
            </a:pPr>
            <a:r>
              <a:rPr lang="en-GB" sz="2400" dirty="0" smtClean="0">
                <a:latin typeface="Tahoma" panose="020B0604030504040204" pitchFamily="34" charset="0"/>
              </a:rPr>
              <a:t>Bars can be drawn horizontally or vertically.</a:t>
            </a:r>
          </a:p>
          <a:p>
            <a:pPr algn="ctr">
              <a:lnSpc>
                <a:spcPct val="150000"/>
              </a:lnSpc>
            </a:pPr>
            <a:r>
              <a:rPr lang="en-GB" sz="2400" dirty="0" smtClean="0">
                <a:solidFill>
                  <a:srgbClr val="E85803"/>
                </a:solidFill>
                <a:latin typeface="Tahoma" panose="020B0604030504040204" pitchFamily="34" charset="0"/>
              </a:rPr>
              <a:t>- When </a:t>
            </a:r>
            <a:r>
              <a:rPr lang="en-GB" sz="2400" dirty="0">
                <a:solidFill>
                  <a:srgbClr val="E85803"/>
                </a:solidFill>
                <a:latin typeface="Tahoma" panose="020B0604030504040204" pitchFamily="34" charset="0"/>
              </a:rPr>
              <a:t>deciding on a </a:t>
            </a:r>
            <a:r>
              <a:rPr lang="en-GB" sz="2400" dirty="0" smtClean="0">
                <a:solidFill>
                  <a:srgbClr val="E85803"/>
                </a:solidFill>
                <a:latin typeface="Tahoma" panose="020B0604030504040204" pitchFamily="34" charset="0"/>
              </a:rPr>
              <a:t>scale, </a:t>
            </a:r>
            <a:r>
              <a:rPr lang="en-GB" sz="2400" dirty="0">
                <a:solidFill>
                  <a:srgbClr val="E85803"/>
                </a:solidFill>
                <a:latin typeface="Tahoma" panose="020B0604030504040204" pitchFamily="34" charset="0"/>
              </a:rPr>
              <a:t>look at the data you have </a:t>
            </a:r>
            <a:r>
              <a:rPr lang="en-GB" sz="2400" dirty="0">
                <a:latin typeface="Tahoma" panose="020B0604030504040204" pitchFamily="34" charset="0"/>
              </a:rPr>
              <a:t>collected to see how large your range is.</a:t>
            </a:r>
          </a:p>
          <a:p>
            <a:pPr marL="342900" indent="-342900" algn="ctr">
              <a:lnSpc>
                <a:spcPct val="150000"/>
              </a:lnSpc>
              <a:buFontTx/>
              <a:buChar char="-"/>
            </a:pPr>
            <a:r>
              <a:rPr lang="en-GB" sz="2400" dirty="0" smtClean="0">
                <a:solidFill>
                  <a:srgbClr val="E85803"/>
                </a:solidFill>
                <a:latin typeface="Tahoma" panose="020B0604030504040204" pitchFamily="34" charset="0"/>
              </a:rPr>
              <a:t>Your </a:t>
            </a:r>
            <a:r>
              <a:rPr lang="en-GB" sz="2400" dirty="0">
                <a:solidFill>
                  <a:srgbClr val="E85803"/>
                </a:solidFill>
                <a:latin typeface="Tahoma" panose="020B0604030504040204" pitchFamily="34" charset="0"/>
              </a:rPr>
              <a:t>scale should go up in regular </a:t>
            </a:r>
            <a:r>
              <a:rPr lang="en-GB" sz="2400" dirty="0" smtClean="0">
                <a:solidFill>
                  <a:srgbClr val="E85803"/>
                </a:solidFill>
                <a:latin typeface="Tahoma" panose="020B0604030504040204" pitchFamily="34" charset="0"/>
              </a:rPr>
              <a:t>intervals.</a:t>
            </a:r>
          </a:p>
          <a:p>
            <a:pPr marL="457200" indent="-457200" algn="ctr">
              <a:lnSpc>
                <a:spcPct val="150000"/>
              </a:lnSpc>
              <a:buFontTx/>
              <a:buChar char="-"/>
            </a:pPr>
            <a:r>
              <a:rPr lang="en-GB" sz="2400" dirty="0" smtClean="0">
                <a:latin typeface="Tahoma" panose="020B0604030504040204" pitchFamily="34" charset="0"/>
              </a:rPr>
              <a:t>Remember to use a ruler!</a:t>
            </a:r>
            <a:endParaRPr lang="en-GB" sz="3600" dirty="0">
              <a:latin typeface="Tahoma" panose="020B0604030504040204" pitchFamily="34" charset="0"/>
            </a:endParaRPr>
          </a:p>
          <a:p>
            <a:pPr marL="457200" indent="-457200" algn="ctr">
              <a:lnSpc>
                <a:spcPct val="150000"/>
              </a:lnSpc>
              <a:buFontTx/>
              <a:buChar char="-"/>
            </a:pPr>
            <a:r>
              <a:rPr lang="en-GB" sz="2400" dirty="0" smtClean="0">
                <a:solidFill>
                  <a:srgbClr val="E85803"/>
                </a:solidFill>
                <a:latin typeface="Tahoma" panose="020B0604030504040204" pitchFamily="34" charset="0"/>
              </a:rPr>
              <a:t>A </a:t>
            </a:r>
            <a:r>
              <a:rPr lang="en-GB" sz="2400" dirty="0">
                <a:solidFill>
                  <a:srgbClr val="E85803"/>
                </a:solidFill>
                <a:latin typeface="Tahoma" panose="020B0604030504040204" pitchFamily="34" charset="0"/>
              </a:rPr>
              <a:t>bar chart is used to display discrete data.</a:t>
            </a:r>
          </a:p>
          <a:p>
            <a:pPr algn="ctr"/>
            <a:endParaRPr lang="en-GB" sz="1600" dirty="0">
              <a:solidFill>
                <a:srgbClr val="4F81BD"/>
              </a:solidFill>
              <a:latin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4391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49471" y="209409"/>
            <a:ext cx="8194608" cy="633670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Explosion 1 10"/>
          <p:cNvSpPr/>
          <p:nvPr/>
        </p:nvSpPr>
        <p:spPr>
          <a:xfrm>
            <a:off x="6372200" y="5013354"/>
            <a:ext cx="2376264" cy="1286538"/>
          </a:xfrm>
          <a:prstGeom prst="irregularSeal1">
            <a:avLst/>
          </a:prstGeom>
          <a:solidFill>
            <a:srgbClr val="E858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prstClr val="white"/>
              </a:solidFill>
            </a:endParaRPr>
          </a:p>
        </p:txBody>
      </p:sp>
      <p:sp>
        <p:nvSpPr>
          <p:cNvPr id="9" name="Explosion 1 8"/>
          <p:cNvSpPr/>
          <p:nvPr/>
        </p:nvSpPr>
        <p:spPr>
          <a:xfrm>
            <a:off x="439804" y="4942389"/>
            <a:ext cx="2005136" cy="1471204"/>
          </a:xfrm>
          <a:prstGeom prst="irregularSeal1">
            <a:avLst/>
          </a:prstGeom>
          <a:solidFill>
            <a:srgbClr val="E858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758296" y="5262492"/>
            <a:ext cx="1368152" cy="646331"/>
          </a:xfrm>
          <a:prstGeom prst="rect">
            <a:avLst/>
          </a:prstGeom>
          <a:noFill/>
        </p:spPr>
        <p:txBody>
          <a:bodyPr wrap="square" rtlCol="0">
            <a:spAutoFit/>
          </a:bodyPr>
          <a:lstStyle/>
          <a:p>
            <a:pPr algn="ctr"/>
            <a:r>
              <a:rPr lang="en-GB" sz="1200" dirty="0" smtClean="0">
                <a:solidFill>
                  <a:prstClr val="white"/>
                </a:solidFill>
                <a:latin typeface="Tahoma" panose="020B0604030504040204" pitchFamily="34" charset="0"/>
              </a:rPr>
              <a:t>The scale increases in regular intervals</a:t>
            </a:r>
            <a:endParaRPr lang="en-GB" sz="1200" dirty="0">
              <a:solidFill>
                <a:prstClr val="white"/>
              </a:solidFill>
              <a:latin typeface="Tahoma" panose="020B0604030504040204" pitchFamily="34" charset="0"/>
            </a:endParaRPr>
          </a:p>
        </p:txBody>
      </p:sp>
      <p:sp>
        <p:nvSpPr>
          <p:cNvPr id="2" name="TextBox 1"/>
          <p:cNvSpPr txBox="1"/>
          <p:nvPr/>
        </p:nvSpPr>
        <p:spPr>
          <a:xfrm>
            <a:off x="6199332" y="5502734"/>
            <a:ext cx="2722000" cy="307777"/>
          </a:xfrm>
          <a:prstGeom prst="rect">
            <a:avLst/>
          </a:prstGeom>
          <a:noFill/>
        </p:spPr>
        <p:txBody>
          <a:bodyPr wrap="square" rtlCol="0">
            <a:spAutoFit/>
          </a:bodyPr>
          <a:lstStyle/>
          <a:p>
            <a:pPr algn="ctr"/>
            <a:r>
              <a:rPr lang="en-GB" sz="1400" dirty="0" smtClean="0">
                <a:solidFill>
                  <a:prstClr val="white"/>
                </a:solidFill>
                <a:latin typeface="Tahoma" panose="020B0604030504040204" pitchFamily="34" charset="0"/>
              </a:rPr>
              <a:t>Discrete categories</a:t>
            </a:r>
            <a:endParaRPr lang="en-GB" sz="1400" dirty="0">
              <a:solidFill>
                <a:prstClr val="white"/>
              </a:solidFill>
              <a:latin typeface="Tahoma" panose="020B0604030504040204" pitchFamily="34" charset="0"/>
            </a:endParaRPr>
          </a:p>
        </p:txBody>
      </p:sp>
      <p:sp>
        <p:nvSpPr>
          <p:cNvPr id="12" name="Explosion 1 11"/>
          <p:cNvSpPr/>
          <p:nvPr/>
        </p:nvSpPr>
        <p:spPr>
          <a:xfrm>
            <a:off x="344894" y="743448"/>
            <a:ext cx="2260193" cy="1286538"/>
          </a:xfrm>
          <a:prstGeom prst="irregularSeal1">
            <a:avLst/>
          </a:prstGeom>
          <a:solidFill>
            <a:srgbClr val="E858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449471" y="1125107"/>
            <a:ext cx="1985802" cy="523220"/>
          </a:xfrm>
          <a:prstGeom prst="rect">
            <a:avLst/>
          </a:prstGeom>
          <a:noFill/>
        </p:spPr>
        <p:txBody>
          <a:bodyPr wrap="square" rtlCol="0">
            <a:spAutoFit/>
          </a:bodyPr>
          <a:lstStyle/>
          <a:p>
            <a:pPr algn="ctr"/>
            <a:r>
              <a:rPr lang="en-GB" sz="1400" dirty="0" smtClean="0">
                <a:solidFill>
                  <a:prstClr val="white"/>
                </a:solidFill>
                <a:latin typeface="Tahoma" panose="020B0604030504040204" pitchFamily="34" charset="0"/>
              </a:rPr>
              <a:t>Spaces between </a:t>
            </a:r>
          </a:p>
          <a:p>
            <a:pPr algn="ctr"/>
            <a:r>
              <a:rPr lang="en-GB" sz="1400" dirty="0" smtClean="0">
                <a:solidFill>
                  <a:prstClr val="white"/>
                </a:solidFill>
                <a:latin typeface="Tahoma" panose="020B0604030504040204" pitchFamily="34" charset="0"/>
              </a:rPr>
              <a:t>bars</a:t>
            </a:r>
            <a:endParaRPr lang="en-GB" sz="1400" dirty="0">
              <a:solidFill>
                <a:prstClr val="white"/>
              </a:solidFill>
              <a:latin typeface="Tahoma" panose="020B0604030504040204" pitchFamily="34" charset="0"/>
            </a:endParaRPr>
          </a:p>
        </p:txBody>
      </p:sp>
      <p:sp>
        <p:nvSpPr>
          <p:cNvPr id="3" name="TextBox 2"/>
          <p:cNvSpPr txBox="1"/>
          <p:nvPr/>
        </p:nvSpPr>
        <p:spPr>
          <a:xfrm>
            <a:off x="2363676" y="611268"/>
            <a:ext cx="5100987" cy="830997"/>
          </a:xfrm>
          <a:prstGeom prst="rect">
            <a:avLst/>
          </a:prstGeom>
          <a:noFill/>
        </p:spPr>
        <p:txBody>
          <a:bodyPr wrap="square" rtlCol="0">
            <a:spAutoFit/>
          </a:bodyPr>
          <a:lstStyle/>
          <a:p>
            <a:pPr algn="ctr"/>
            <a:r>
              <a:rPr lang="en-GB" sz="2400" u="sng" dirty="0">
                <a:latin typeface="Tahoma" panose="020B0604030504040204" pitchFamily="34" charset="0"/>
              </a:rPr>
              <a:t>W</a:t>
            </a:r>
            <a:r>
              <a:rPr lang="en-GB" sz="2400" u="sng" dirty="0" smtClean="0">
                <a:latin typeface="Tahoma" panose="020B0604030504040204" pitchFamily="34" charset="0"/>
              </a:rPr>
              <a:t>hat title should we give this bar chart?</a:t>
            </a:r>
            <a:endParaRPr lang="en-GB" sz="2400" u="sng" dirty="0">
              <a:latin typeface="Tahoma" panose="020B0604030504040204" pitchFamily="34" charset="0"/>
            </a:endParaRPr>
          </a:p>
        </p:txBody>
      </p:sp>
      <p:cxnSp>
        <p:nvCxnSpPr>
          <p:cNvPr id="24" name="Straight Arrow Connector 23"/>
          <p:cNvCxnSpPr/>
          <p:nvPr/>
        </p:nvCxnSpPr>
        <p:spPr>
          <a:xfrm>
            <a:off x="1835696" y="1648327"/>
            <a:ext cx="1224136" cy="320095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7" name="Explosion 1 26"/>
          <p:cNvSpPr/>
          <p:nvPr/>
        </p:nvSpPr>
        <p:spPr>
          <a:xfrm>
            <a:off x="7119205" y="1451046"/>
            <a:ext cx="2260193" cy="1605432"/>
          </a:xfrm>
          <a:prstGeom prst="irregularSeal1">
            <a:avLst/>
          </a:prstGeom>
          <a:solidFill>
            <a:srgbClr val="E858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prstClr val="white"/>
              </a:solidFill>
            </a:endParaRPr>
          </a:p>
        </p:txBody>
      </p:sp>
      <p:sp>
        <p:nvSpPr>
          <p:cNvPr id="28" name="TextBox 27"/>
          <p:cNvSpPr txBox="1"/>
          <p:nvPr/>
        </p:nvSpPr>
        <p:spPr>
          <a:xfrm>
            <a:off x="7462757" y="1826240"/>
            <a:ext cx="1573088" cy="738664"/>
          </a:xfrm>
          <a:prstGeom prst="rect">
            <a:avLst/>
          </a:prstGeom>
          <a:noFill/>
        </p:spPr>
        <p:txBody>
          <a:bodyPr wrap="square" rtlCol="0">
            <a:spAutoFit/>
          </a:bodyPr>
          <a:lstStyle/>
          <a:p>
            <a:pPr algn="ctr"/>
            <a:r>
              <a:rPr lang="en-GB" sz="1400" dirty="0" smtClean="0">
                <a:solidFill>
                  <a:prstClr val="white"/>
                </a:solidFill>
                <a:latin typeface="Tahoma" panose="020B0604030504040204" pitchFamily="34" charset="0"/>
              </a:rPr>
              <a:t>Bars can be vertical or horizontal</a:t>
            </a:r>
            <a:endParaRPr lang="en-GB" sz="1400" dirty="0">
              <a:solidFill>
                <a:prstClr val="white"/>
              </a:solidFill>
              <a:latin typeface="Tahoma" panose="020B0604030504040204" pitchFamily="34" charset="0"/>
            </a:endParaRPr>
          </a:p>
        </p:txBody>
      </p:sp>
      <p:graphicFrame>
        <p:nvGraphicFramePr>
          <p:cNvPr id="19" name="Chart 18"/>
          <p:cNvGraphicFramePr>
            <a:graphicFrameLocks/>
          </p:cNvGraphicFramePr>
          <p:nvPr>
            <p:extLst>
              <p:ext uri="{D42A27DB-BD31-4B8C-83A1-F6EECF244321}">
                <p14:modId xmlns:p14="http://schemas.microsoft.com/office/powerpoint/2010/main" val="18733434"/>
              </p:ext>
            </p:extLst>
          </p:nvPr>
        </p:nvGraphicFramePr>
        <p:xfrm>
          <a:off x="1608823" y="1896121"/>
          <a:ext cx="5940660" cy="3303117"/>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Arrow Connector 21"/>
          <p:cNvCxnSpPr>
            <a:stCxn id="10" idx="0"/>
          </p:cNvCxnSpPr>
          <p:nvPr/>
        </p:nvCxnSpPr>
        <p:spPr>
          <a:xfrm flipV="1">
            <a:off x="1442372" y="4149080"/>
            <a:ext cx="393324" cy="111341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96136" y="4365104"/>
            <a:ext cx="1368152" cy="101611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804248" y="4221088"/>
            <a:ext cx="360040" cy="116012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394647" y="5242715"/>
            <a:ext cx="2304256" cy="276999"/>
          </a:xfrm>
          <a:prstGeom prst="rect">
            <a:avLst/>
          </a:prstGeom>
          <a:noFill/>
        </p:spPr>
        <p:txBody>
          <a:bodyPr wrap="square" rtlCol="0">
            <a:spAutoFit/>
          </a:bodyPr>
          <a:lstStyle/>
          <a:p>
            <a:pPr algn="ctr"/>
            <a:r>
              <a:rPr lang="en-GB" sz="1200" dirty="0" smtClean="0">
                <a:solidFill>
                  <a:prstClr val="black"/>
                </a:solidFill>
              </a:rPr>
              <a:t>Flavour</a:t>
            </a:r>
            <a:endParaRPr lang="en-GB" sz="1200" dirty="0">
              <a:solidFill>
                <a:prstClr val="black"/>
              </a:solidFill>
            </a:endParaRPr>
          </a:p>
        </p:txBody>
      </p:sp>
      <p:sp>
        <p:nvSpPr>
          <p:cNvPr id="60" name="TextBox 59"/>
          <p:cNvSpPr txBox="1"/>
          <p:nvPr/>
        </p:nvSpPr>
        <p:spPr>
          <a:xfrm>
            <a:off x="1257706" y="2348880"/>
            <a:ext cx="369332" cy="1728192"/>
          </a:xfrm>
          <a:prstGeom prst="rect">
            <a:avLst/>
          </a:prstGeom>
          <a:noFill/>
        </p:spPr>
        <p:txBody>
          <a:bodyPr vert="vert270" wrap="square" rtlCol="0">
            <a:spAutoFit/>
          </a:bodyPr>
          <a:lstStyle/>
          <a:p>
            <a:pPr algn="ctr"/>
            <a:r>
              <a:rPr lang="en-GB" sz="1200" dirty="0" smtClean="0">
                <a:solidFill>
                  <a:prstClr val="black"/>
                </a:solidFill>
              </a:rPr>
              <a:t>Number of votes</a:t>
            </a:r>
            <a:endParaRPr lang="en-GB" sz="1200" dirty="0">
              <a:solidFill>
                <a:prstClr val="black"/>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50444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p:bldP spid="2" grpId="0"/>
      <p:bldP spid="12" grpId="0" animBg="1"/>
      <p:bldP spid="7" grpId="0"/>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49229" y="233090"/>
            <a:ext cx="8194608" cy="633670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Explosion 1 10"/>
          <p:cNvSpPr/>
          <p:nvPr/>
        </p:nvSpPr>
        <p:spPr>
          <a:xfrm>
            <a:off x="251520" y="5321130"/>
            <a:ext cx="2376264" cy="1286538"/>
          </a:xfrm>
          <a:prstGeom prst="irregularSeal1">
            <a:avLst/>
          </a:prstGeom>
          <a:solidFill>
            <a:srgbClr val="E858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prstClr val="white"/>
              </a:solidFill>
            </a:endParaRPr>
          </a:p>
        </p:txBody>
      </p:sp>
      <p:graphicFrame>
        <p:nvGraphicFramePr>
          <p:cNvPr id="4" name="Chart 3"/>
          <p:cNvGraphicFramePr>
            <a:graphicFrameLocks/>
          </p:cNvGraphicFramePr>
          <p:nvPr>
            <p:extLst>
              <p:ext uri="{D42A27DB-BD31-4B8C-83A1-F6EECF244321}">
                <p14:modId xmlns:p14="http://schemas.microsoft.com/office/powerpoint/2010/main" val="2128393973"/>
              </p:ext>
            </p:extLst>
          </p:nvPr>
        </p:nvGraphicFramePr>
        <p:xfrm>
          <a:off x="1014756" y="1412776"/>
          <a:ext cx="712879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9" name="Explosion 1 8"/>
          <p:cNvSpPr/>
          <p:nvPr/>
        </p:nvSpPr>
        <p:spPr>
          <a:xfrm>
            <a:off x="6671320" y="5321130"/>
            <a:ext cx="2005136" cy="1471204"/>
          </a:xfrm>
          <a:prstGeom prst="irregularSeal1">
            <a:avLst/>
          </a:prstGeom>
          <a:solidFill>
            <a:srgbClr val="E858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6989812" y="5641233"/>
            <a:ext cx="1368152" cy="646331"/>
          </a:xfrm>
          <a:prstGeom prst="rect">
            <a:avLst/>
          </a:prstGeom>
          <a:noFill/>
        </p:spPr>
        <p:txBody>
          <a:bodyPr wrap="square" rtlCol="0">
            <a:spAutoFit/>
          </a:bodyPr>
          <a:lstStyle/>
          <a:p>
            <a:pPr algn="ctr"/>
            <a:r>
              <a:rPr lang="en-GB" sz="1200" dirty="0" smtClean="0">
                <a:solidFill>
                  <a:prstClr val="white"/>
                </a:solidFill>
                <a:latin typeface="Tahoma" panose="020B0604030504040204" pitchFamily="34" charset="0"/>
              </a:rPr>
              <a:t>The scale increases in regular intervals</a:t>
            </a:r>
            <a:endParaRPr lang="en-GB" sz="1200" dirty="0">
              <a:solidFill>
                <a:prstClr val="white"/>
              </a:solidFill>
              <a:latin typeface="Tahoma" panose="020B0604030504040204" pitchFamily="34" charset="0"/>
            </a:endParaRPr>
          </a:p>
        </p:txBody>
      </p:sp>
      <p:sp>
        <p:nvSpPr>
          <p:cNvPr id="2" name="TextBox 1"/>
          <p:cNvSpPr txBox="1"/>
          <p:nvPr/>
        </p:nvSpPr>
        <p:spPr>
          <a:xfrm>
            <a:off x="78652" y="5810510"/>
            <a:ext cx="2722000" cy="307777"/>
          </a:xfrm>
          <a:prstGeom prst="rect">
            <a:avLst/>
          </a:prstGeom>
          <a:noFill/>
        </p:spPr>
        <p:txBody>
          <a:bodyPr wrap="square" rtlCol="0">
            <a:spAutoFit/>
          </a:bodyPr>
          <a:lstStyle/>
          <a:p>
            <a:pPr algn="ctr"/>
            <a:r>
              <a:rPr lang="en-GB" sz="1400" dirty="0" smtClean="0">
                <a:solidFill>
                  <a:prstClr val="white"/>
                </a:solidFill>
                <a:latin typeface="Tahoma" panose="020B0604030504040204" pitchFamily="34" charset="0"/>
              </a:rPr>
              <a:t>Discrete categories</a:t>
            </a:r>
            <a:endParaRPr lang="en-GB" sz="1400" dirty="0">
              <a:solidFill>
                <a:prstClr val="white"/>
              </a:solidFill>
              <a:latin typeface="Tahoma" panose="020B0604030504040204" pitchFamily="34" charset="0"/>
            </a:endParaRPr>
          </a:p>
        </p:txBody>
      </p:sp>
      <p:sp>
        <p:nvSpPr>
          <p:cNvPr id="12" name="Explosion 1 11"/>
          <p:cNvSpPr/>
          <p:nvPr/>
        </p:nvSpPr>
        <p:spPr>
          <a:xfrm>
            <a:off x="91140" y="361789"/>
            <a:ext cx="2260193" cy="1286538"/>
          </a:xfrm>
          <a:prstGeom prst="irregularSeal1">
            <a:avLst/>
          </a:prstGeom>
          <a:solidFill>
            <a:srgbClr val="E858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195717" y="743448"/>
            <a:ext cx="1985802" cy="523220"/>
          </a:xfrm>
          <a:prstGeom prst="rect">
            <a:avLst/>
          </a:prstGeom>
          <a:noFill/>
        </p:spPr>
        <p:txBody>
          <a:bodyPr wrap="square" rtlCol="0">
            <a:spAutoFit/>
          </a:bodyPr>
          <a:lstStyle/>
          <a:p>
            <a:pPr algn="ctr"/>
            <a:r>
              <a:rPr lang="en-GB" sz="1400" dirty="0" smtClean="0">
                <a:solidFill>
                  <a:prstClr val="white"/>
                </a:solidFill>
                <a:latin typeface="Tahoma" panose="020B0604030504040204" pitchFamily="34" charset="0"/>
              </a:rPr>
              <a:t>Spaces between </a:t>
            </a:r>
          </a:p>
          <a:p>
            <a:pPr algn="ctr"/>
            <a:r>
              <a:rPr lang="en-GB" sz="1400" dirty="0" smtClean="0">
                <a:solidFill>
                  <a:prstClr val="white"/>
                </a:solidFill>
                <a:latin typeface="Tahoma" panose="020B0604030504040204" pitchFamily="34" charset="0"/>
              </a:rPr>
              <a:t>bars</a:t>
            </a:r>
            <a:endParaRPr lang="en-GB" sz="1400" dirty="0">
              <a:solidFill>
                <a:prstClr val="white"/>
              </a:solidFill>
              <a:latin typeface="Tahoma" panose="020B0604030504040204" pitchFamily="34" charset="0"/>
            </a:endParaRPr>
          </a:p>
        </p:txBody>
      </p:sp>
      <p:sp>
        <p:nvSpPr>
          <p:cNvPr id="3" name="TextBox 2"/>
          <p:cNvSpPr txBox="1"/>
          <p:nvPr/>
        </p:nvSpPr>
        <p:spPr>
          <a:xfrm>
            <a:off x="2363676" y="611268"/>
            <a:ext cx="5100987" cy="830997"/>
          </a:xfrm>
          <a:prstGeom prst="rect">
            <a:avLst/>
          </a:prstGeom>
          <a:noFill/>
        </p:spPr>
        <p:txBody>
          <a:bodyPr wrap="square" rtlCol="0">
            <a:spAutoFit/>
          </a:bodyPr>
          <a:lstStyle/>
          <a:p>
            <a:pPr algn="ctr"/>
            <a:r>
              <a:rPr lang="en-GB" sz="2400" u="sng" dirty="0">
                <a:latin typeface="Tahoma" panose="020B0604030504040204" pitchFamily="34" charset="0"/>
              </a:rPr>
              <a:t>W</a:t>
            </a:r>
            <a:r>
              <a:rPr lang="en-GB" sz="2400" u="sng" dirty="0" smtClean="0">
                <a:latin typeface="Tahoma" panose="020B0604030504040204" pitchFamily="34" charset="0"/>
              </a:rPr>
              <a:t>hat title should we give this bar chart?</a:t>
            </a:r>
            <a:endParaRPr lang="en-GB" sz="2400" u="sng" dirty="0">
              <a:latin typeface="Tahoma" panose="020B0604030504040204" pitchFamily="34" charset="0"/>
            </a:endParaRPr>
          </a:p>
        </p:txBody>
      </p:sp>
      <p:cxnSp>
        <p:nvCxnSpPr>
          <p:cNvPr id="14" name="Straight Arrow Connector 13"/>
          <p:cNvCxnSpPr/>
          <p:nvPr/>
        </p:nvCxnSpPr>
        <p:spPr>
          <a:xfrm flipH="1" flipV="1">
            <a:off x="7142144" y="4869160"/>
            <a:ext cx="177248" cy="87979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12160" y="4881232"/>
            <a:ext cx="1307232" cy="83001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439652" y="4653136"/>
            <a:ext cx="252028" cy="105810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565666" y="1195887"/>
            <a:ext cx="342038" cy="100897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7" name="Explosion 1 26"/>
          <p:cNvSpPr/>
          <p:nvPr/>
        </p:nvSpPr>
        <p:spPr>
          <a:xfrm>
            <a:off x="7085623" y="1464763"/>
            <a:ext cx="2260193" cy="1605432"/>
          </a:xfrm>
          <a:prstGeom prst="irregularSeal1">
            <a:avLst/>
          </a:prstGeom>
          <a:solidFill>
            <a:srgbClr val="E858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prstClr val="white"/>
              </a:solidFill>
            </a:endParaRPr>
          </a:p>
        </p:txBody>
      </p:sp>
      <p:sp>
        <p:nvSpPr>
          <p:cNvPr id="28" name="TextBox 27"/>
          <p:cNvSpPr txBox="1"/>
          <p:nvPr/>
        </p:nvSpPr>
        <p:spPr>
          <a:xfrm>
            <a:off x="7452320" y="1898248"/>
            <a:ext cx="1573088" cy="738664"/>
          </a:xfrm>
          <a:prstGeom prst="rect">
            <a:avLst/>
          </a:prstGeom>
          <a:noFill/>
        </p:spPr>
        <p:txBody>
          <a:bodyPr wrap="square" rtlCol="0">
            <a:spAutoFit/>
          </a:bodyPr>
          <a:lstStyle/>
          <a:p>
            <a:pPr algn="ctr"/>
            <a:r>
              <a:rPr lang="en-GB" sz="1400" dirty="0" smtClean="0">
                <a:solidFill>
                  <a:prstClr val="white"/>
                </a:solidFill>
                <a:latin typeface="Tahoma" panose="020B0604030504040204" pitchFamily="34" charset="0"/>
              </a:rPr>
              <a:t>Bars can be vertical or horizontal</a:t>
            </a:r>
            <a:endParaRPr lang="en-GB" sz="1400" dirty="0">
              <a:solidFill>
                <a:prstClr val="white"/>
              </a:solidFill>
              <a:latin typeface="Tahoma" panose="020B0604030504040204" pitchFamily="34" charset="0"/>
            </a:endParaRPr>
          </a:p>
        </p:txBody>
      </p:sp>
      <p:cxnSp>
        <p:nvCxnSpPr>
          <p:cNvPr id="29" name="Straight Arrow Connector 28"/>
          <p:cNvCxnSpPr/>
          <p:nvPr/>
        </p:nvCxnSpPr>
        <p:spPr>
          <a:xfrm flipH="1">
            <a:off x="4914170" y="2267479"/>
            <a:ext cx="2405222" cy="2974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40817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p:bldP spid="2" grpId="0"/>
      <p:bldP spid="12" grpId="0" animBg="1"/>
      <p:bldP spid="7" grpId="0"/>
      <p:bldP spid="27" grpId="0" animBg="1"/>
      <p:bldP spid="2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1443</TotalTime>
  <Words>632</Words>
  <Application>Microsoft Office PowerPoint</Application>
  <PresentationFormat>On-screen Show (4:3)</PresentationFormat>
  <Paragraphs>73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STEMterprise</dc:title>
  <dc:creator>Jennie Devine</dc:creator>
  <cp:lastModifiedBy>Jennie Devine</cp:lastModifiedBy>
  <cp:revision>51</cp:revision>
  <cp:lastPrinted>2018-11-20T10:04:52Z</cp:lastPrinted>
  <dcterms:created xsi:type="dcterms:W3CDTF">2018-09-17T14:41:33Z</dcterms:created>
  <dcterms:modified xsi:type="dcterms:W3CDTF">2018-12-21T13:22:59Z</dcterms:modified>
</cp:coreProperties>
</file>